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eb1bf4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eb1bf4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eaf8c396c_0_9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eaf8c396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eaf8c396c_0_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eaf8c39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eb1bf457a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eb1bf45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a28b3236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4a28b32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eb7c2f729_1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eb7c2f7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eb7c2f729_1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eb7c2f72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81990b74_1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a81990b7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eaf8c396c_0_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eaf8c396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eaf8c396c_0_5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eaf8c396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e962d6ff0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g3e962d6f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eaf8c396c_0_8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eaf8c396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a28b3236_0_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4a28b323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eb62120ac_0_3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eb62120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c3e85c09f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c3e85c0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68b6c04c_0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768b6c0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eb1bf457a_0_8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eb1bf457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eb1bf457a_0_9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eb1bf457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d113141e_0_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bd11314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81990b74_1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a81990b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eb62120a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eb6212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eaf8c396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g3eaf8c39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eb62120ac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eb62120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b62120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b62120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eb62120a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eb62120a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eb62120ac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eb62120a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eb62120ac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eb62120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b7c2f7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b7c2f7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eaf8c396c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eaf8c39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eb1bf457a_0_10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eb1bf457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eb7c2f729_1_6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3eb7c2f72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eb7c2f729_1_7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eb7c2f72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eb7c2f729_1_8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eb7c2f72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eb7c2f729_1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eb7c2f72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b7c2f729_1_4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eb7c2f7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d113141e_0_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bd113141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6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9" Type="http://schemas.openxmlformats.org/officeDocument/2006/relationships/image" Target="../media/image21.png"/><Relationship Id="rId1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1.png"/><Relationship Id="rId5" Type="http://schemas.openxmlformats.org/officeDocument/2006/relationships/image" Target="../media/image52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201425" y="1844706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6000"/>
              <a:t>Cluster 2018</a:t>
            </a:r>
            <a:endParaRPr sz="6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000"/>
              <a:t>Ciencia de Datos en Ingeniería Industrial</a:t>
            </a:r>
            <a:endParaRPr sz="3000"/>
          </a:p>
        </p:txBody>
      </p:sp>
      <p:sp>
        <p:nvSpPr>
          <p:cNvPr id="38" name="Google Shape;38;p8"/>
          <p:cNvSpPr txBox="1"/>
          <p:nvPr/>
        </p:nvSpPr>
        <p:spPr>
          <a:xfrm>
            <a:off x="563975" y="3835075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clase_00</a:t>
            </a:r>
            <a:endParaRPr b="1" sz="4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 a nutshell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50" y="1269774"/>
            <a:ext cx="6491100" cy="3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6453000" y="4738500"/>
            <a:ext cx="2524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Deep Learning with Python, Francoise Coillet</a:t>
            </a:r>
            <a:endParaRPr b="1" sz="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59425" y="205975"/>
            <a:ext cx="86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Samples (instancia) &amp; Features (atributos)</a:t>
            </a:r>
            <a:endParaRPr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91450" y="2873525"/>
            <a:ext cx="85611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666666"/>
                </a:solidFill>
              </a:rPr>
              <a:t>Features</a:t>
            </a:r>
            <a:endParaRPr b="1" sz="2200" u="sng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Denominamos features (atributos) a las </a:t>
            </a:r>
            <a:r>
              <a:rPr b="1" lang="en" sz="2200">
                <a:solidFill>
                  <a:srgbClr val="666666"/>
                </a:solidFill>
              </a:rPr>
              <a:t>variables</a:t>
            </a:r>
            <a:r>
              <a:rPr lang="en" sz="2200">
                <a:solidFill>
                  <a:srgbClr val="666666"/>
                </a:solidFill>
              </a:rPr>
              <a:t> que definen a cada sample (instancia). La cantidad de features que posea un sample es equivalente a mencionar la cantidad de </a:t>
            </a:r>
            <a:r>
              <a:rPr b="1" lang="en" sz="2200">
                <a:solidFill>
                  <a:srgbClr val="666666"/>
                </a:solidFill>
              </a:rPr>
              <a:t>dimensiones</a:t>
            </a:r>
            <a:r>
              <a:rPr lang="en" sz="2200">
                <a:solidFill>
                  <a:srgbClr val="666666"/>
                </a:solidFill>
              </a:rPr>
              <a:t>.</a:t>
            </a:r>
            <a:endParaRPr sz="2200">
              <a:solidFill>
                <a:srgbClr val="666666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93325" y="1381850"/>
            <a:ext cx="85611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666666"/>
                </a:solidFill>
              </a:rPr>
              <a:t>Samples</a:t>
            </a:r>
            <a:endParaRPr b="1" sz="2200" u="sng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Las samples corresponden a las instancias que obtenemos de una </a:t>
            </a:r>
            <a:r>
              <a:rPr b="1" lang="en" sz="2200">
                <a:solidFill>
                  <a:srgbClr val="666666"/>
                </a:solidFill>
              </a:rPr>
              <a:t>muestra</a:t>
            </a:r>
            <a:r>
              <a:rPr lang="en" sz="2200">
                <a:solidFill>
                  <a:srgbClr val="666666"/>
                </a:solidFill>
              </a:rPr>
              <a:t> de datos. Dicha muestra pertenece a una población.</a:t>
            </a:r>
            <a:endParaRPr sz="22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259425" y="205975"/>
            <a:ext cx="86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Samples (instancia) &amp; Features (atributos)</a:t>
            </a:r>
            <a:endParaRPr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950072" y="1380726"/>
            <a:ext cx="23400" cy="303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" name="Google Shape;130;p19"/>
          <p:cNvCxnSpPr/>
          <p:nvPr/>
        </p:nvCxnSpPr>
        <p:spPr>
          <a:xfrm flipH="1">
            <a:off x="714013" y="4162213"/>
            <a:ext cx="5637900" cy="1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1" name="Google Shape;131;p19"/>
          <p:cNvSpPr/>
          <p:nvPr/>
        </p:nvSpPr>
        <p:spPr>
          <a:xfrm>
            <a:off x="2586969" y="2604554"/>
            <a:ext cx="190800" cy="222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9"/>
          <p:cNvCxnSpPr>
            <a:stCxn id="131" idx="4"/>
          </p:cNvCxnSpPr>
          <p:nvPr/>
        </p:nvCxnSpPr>
        <p:spPr>
          <a:xfrm>
            <a:off x="2682369" y="2827154"/>
            <a:ext cx="0" cy="1390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9"/>
          <p:cNvCxnSpPr>
            <a:stCxn id="131" idx="2"/>
          </p:cNvCxnSpPr>
          <p:nvPr/>
        </p:nvCxnSpPr>
        <p:spPr>
          <a:xfrm flipH="1">
            <a:off x="977169" y="2715854"/>
            <a:ext cx="1609800" cy="13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4" name="Google Shape;134;p19"/>
          <p:cNvSpPr/>
          <p:nvPr/>
        </p:nvSpPr>
        <p:spPr>
          <a:xfrm>
            <a:off x="4165121" y="2062103"/>
            <a:ext cx="190800" cy="222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9"/>
          <p:cNvCxnSpPr>
            <a:stCxn id="134" idx="4"/>
          </p:cNvCxnSpPr>
          <p:nvPr/>
        </p:nvCxnSpPr>
        <p:spPr>
          <a:xfrm>
            <a:off x="4260521" y="2284703"/>
            <a:ext cx="0" cy="1933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9"/>
          <p:cNvCxnSpPr>
            <a:stCxn id="134" idx="2"/>
          </p:cNvCxnSpPr>
          <p:nvPr/>
        </p:nvCxnSpPr>
        <p:spPr>
          <a:xfrm flipH="1">
            <a:off x="977321" y="2173403"/>
            <a:ext cx="3187800" cy="7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7" name="Google Shape;137;p19"/>
          <p:cNvSpPr txBox="1"/>
          <p:nvPr/>
        </p:nvSpPr>
        <p:spPr>
          <a:xfrm>
            <a:off x="351175" y="1425850"/>
            <a:ext cx="419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xj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5796201" y="4280601"/>
            <a:ext cx="48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</a:t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5186046" y="3411328"/>
            <a:ext cx="190800" cy="222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9"/>
          <p:cNvCxnSpPr>
            <a:stCxn id="139" idx="4"/>
          </p:cNvCxnSpPr>
          <p:nvPr/>
        </p:nvCxnSpPr>
        <p:spPr>
          <a:xfrm>
            <a:off x="5281446" y="3633928"/>
            <a:ext cx="900" cy="532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9"/>
          <p:cNvCxnSpPr>
            <a:stCxn id="139" idx="2"/>
          </p:cNvCxnSpPr>
          <p:nvPr/>
        </p:nvCxnSpPr>
        <p:spPr>
          <a:xfrm flipH="1">
            <a:off x="977046" y="3522628"/>
            <a:ext cx="4209000" cy="6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2" name="Google Shape;142;p19"/>
          <p:cNvSpPr txBox="1"/>
          <p:nvPr/>
        </p:nvSpPr>
        <p:spPr>
          <a:xfrm>
            <a:off x="2777775" y="2399950"/>
            <a:ext cx="419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s1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394925" y="1715350"/>
            <a:ext cx="419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s2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404575" y="3206725"/>
            <a:ext cx="419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s3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22" y="1791275"/>
            <a:ext cx="3489203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344" y="2367525"/>
            <a:ext cx="3636581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259425" y="205975"/>
            <a:ext cx="86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300">
                <a:latin typeface="Helvetica Neue"/>
                <a:ea typeface="Helvetica Neue"/>
                <a:cs typeface="Helvetica Neue"/>
                <a:sym typeface="Helvetica Neue"/>
              </a:rPr>
              <a:t>Sample-to-feature ratio</a:t>
            </a:r>
            <a:endParaRPr i="0" sz="33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438138" y="1971000"/>
            <a:ext cx="2342400" cy="26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>
            <a:off x="1137838" y="1971000"/>
            <a:ext cx="0" cy="26325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1438138" y="1694250"/>
            <a:ext cx="2342400" cy="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55" name="Google Shape;155;p20"/>
          <p:cNvSpPr txBox="1"/>
          <p:nvPr/>
        </p:nvSpPr>
        <p:spPr>
          <a:xfrm>
            <a:off x="1937638" y="1287613"/>
            <a:ext cx="12756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features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 rot="-5400000">
            <a:off x="157738" y="3162299"/>
            <a:ext cx="14007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“m” samples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7" name="Google Shape;157;p20"/>
          <p:cNvCxnSpPr>
            <a:stCxn id="152" idx="0"/>
          </p:cNvCxnSpPr>
          <p:nvPr/>
        </p:nvCxnSpPr>
        <p:spPr>
          <a:xfrm>
            <a:off x="2609338" y="1971000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1695238" y="1971025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1975888" y="1971025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2295988" y="1971025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3213238" y="1971025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2900638" y="1971025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0"/>
          <p:cNvCxnSpPr/>
          <p:nvPr/>
        </p:nvCxnSpPr>
        <p:spPr>
          <a:xfrm>
            <a:off x="3505288" y="1971025"/>
            <a:ext cx="0" cy="26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0"/>
          <p:cNvCxnSpPr>
            <a:stCxn id="152" idx="1"/>
            <a:endCxn id="152" idx="3"/>
          </p:cNvCxnSpPr>
          <p:nvPr/>
        </p:nvCxnSpPr>
        <p:spPr>
          <a:xfrm>
            <a:off x="1438138" y="328725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0"/>
          <p:cNvCxnSpPr/>
          <p:nvPr/>
        </p:nvCxnSpPr>
        <p:spPr>
          <a:xfrm>
            <a:off x="1438138" y="262965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0"/>
          <p:cNvCxnSpPr/>
          <p:nvPr/>
        </p:nvCxnSpPr>
        <p:spPr>
          <a:xfrm>
            <a:off x="1438138" y="398760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0"/>
          <p:cNvCxnSpPr/>
          <p:nvPr/>
        </p:nvCxnSpPr>
        <p:spPr>
          <a:xfrm>
            <a:off x="1438138" y="362970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0"/>
          <p:cNvCxnSpPr/>
          <p:nvPr/>
        </p:nvCxnSpPr>
        <p:spPr>
          <a:xfrm>
            <a:off x="1438138" y="428835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0"/>
          <p:cNvCxnSpPr/>
          <p:nvPr/>
        </p:nvCxnSpPr>
        <p:spPr>
          <a:xfrm>
            <a:off x="1438138" y="294480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1438138" y="2314500"/>
            <a:ext cx="23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 flipH="1" rot="10800000">
            <a:off x="4117888" y="3267000"/>
            <a:ext cx="1559400" cy="135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387" y="1866662"/>
            <a:ext cx="2396225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125" y="3886575"/>
            <a:ext cx="18573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125" y="3106750"/>
            <a:ext cx="18573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8038563" y="3037875"/>
            <a:ext cx="560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</a:rPr>
              <a:t>😃</a:t>
            </a:r>
            <a:endParaRPr b="1" sz="2000">
              <a:solidFill>
                <a:srgbClr val="38761D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8038577" y="3817688"/>
            <a:ext cx="560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0000"/>
                </a:solidFill>
              </a:rPr>
              <a:t>😵</a:t>
            </a:r>
            <a:endParaRPr b="1"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Tipos de Aprendizaje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78825" y="1365375"/>
            <a:ext cx="89043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1646100" y="1500725"/>
            <a:ext cx="58518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Aprendizaje:</a:t>
            </a:r>
            <a:endParaRPr b="1" sz="3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085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500"/>
              <a:buFont typeface="Helvetica Neue"/>
              <a:buChar char="●"/>
            </a:pPr>
            <a:r>
              <a:rPr b="1" lang="en" sz="3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Supervisado</a:t>
            </a:r>
            <a:endParaRPr b="1" sz="3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085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500"/>
              <a:buFont typeface="Helvetica Neue"/>
              <a:buChar char="●"/>
            </a:pPr>
            <a:r>
              <a:rPr b="1" lang="en" sz="3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Supervisado</a:t>
            </a:r>
            <a:endParaRPr b="1" sz="3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085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500"/>
              <a:buFont typeface="Helvetica Neue"/>
              <a:buChar char="●"/>
            </a:pPr>
            <a:r>
              <a:rPr b="1" lang="en" sz="3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Semi-supervisado</a:t>
            </a:r>
            <a:endParaRPr b="1" sz="3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085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500"/>
              <a:buFont typeface="Helvetica Neue"/>
              <a:buChar char="●"/>
            </a:pPr>
            <a:r>
              <a:rPr b="1" lang="en" sz="3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refuerzo</a:t>
            </a:r>
            <a:endParaRPr b="1" sz="3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Aprendizaje Supervisado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325" y="1490678"/>
            <a:ext cx="59531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766825" y="2293225"/>
            <a:ext cx="78273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Suponemos un dataset con observaciones S, donde Xi es un vector de features e Yi es una label (etiqueta) asociada a cada observaciòn Xi. </a:t>
            </a:r>
            <a:endParaRPr sz="2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Solemos denominar a cada observaciòn Xi como “sample” y a cada etiqueta Yi como “label”.</a:t>
            </a:r>
            <a:endParaRPr sz="2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Aprendizaje Supervisado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658350" y="3595375"/>
            <a:ext cx="8167200" cy="1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Suponemos que la variable Y es dependiente de X. Esto quiere decir que Y </a:t>
            </a:r>
            <a:r>
              <a:rPr lang="en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está</a:t>
            </a:r>
            <a:r>
              <a:rPr lang="en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condicionada y es consecuencia de X. </a:t>
            </a:r>
            <a:r>
              <a:rPr b="1" lang="en" sz="2400" u="sng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 que no conocemos es la </a:t>
            </a:r>
            <a:r>
              <a:rPr b="1" lang="en" sz="2400" u="sng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lang="en" sz="2400" u="sng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= f(x)</a:t>
            </a:r>
            <a:r>
              <a:rPr lang="en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24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1870075" y="1298575"/>
            <a:ext cx="2524800" cy="2061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3"/>
          <p:cNvCxnSpPr/>
          <p:nvPr/>
        </p:nvCxnSpPr>
        <p:spPr>
          <a:xfrm>
            <a:off x="4546950" y="2338425"/>
            <a:ext cx="13380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3"/>
          <p:cNvSpPr/>
          <p:nvPr/>
        </p:nvSpPr>
        <p:spPr>
          <a:xfrm>
            <a:off x="6037025" y="1470325"/>
            <a:ext cx="1236900" cy="17073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13" y="2104903"/>
            <a:ext cx="5429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350" y="2115478"/>
            <a:ext cx="4762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Tipos de Aprendizaje: Supervisado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87" y="1285875"/>
            <a:ext cx="1417860" cy="104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320" y="1960556"/>
            <a:ext cx="1417860" cy="931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4"/>
          <p:cNvCxnSpPr>
            <a:stCxn id="207" idx="3"/>
          </p:cNvCxnSpPr>
          <p:nvPr/>
        </p:nvCxnSpPr>
        <p:spPr>
          <a:xfrm flipH="1" rot="10800000">
            <a:off x="2868447" y="1798443"/>
            <a:ext cx="14379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4"/>
          <p:cNvCxnSpPr/>
          <p:nvPr/>
        </p:nvCxnSpPr>
        <p:spPr>
          <a:xfrm flipH="1" rot="10800000">
            <a:off x="3672179" y="2397132"/>
            <a:ext cx="14379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4"/>
          <p:cNvCxnSpPr/>
          <p:nvPr/>
        </p:nvCxnSpPr>
        <p:spPr>
          <a:xfrm flipH="1" rot="10800000">
            <a:off x="4701252" y="3157811"/>
            <a:ext cx="14379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4"/>
          <p:cNvSpPr/>
          <p:nvPr/>
        </p:nvSpPr>
        <p:spPr>
          <a:xfrm>
            <a:off x="4381728" y="1631027"/>
            <a:ext cx="883200" cy="329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DOG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5109982" y="2237725"/>
            <a:ext cx="883200" cy="329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DOG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6139056" y="2998394"/>
            <a:ext cx="883200" cy="3294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612" y="2639799"/>
            <a:ext cx="1593641" cy="104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5669" y="3383738"/>
            <a:ext cx="1176734" cy="931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4"/>
          <p:cNvCxnSpPr/>
          <p:nvPr/>
        </p:nvCxnSpPr>
        <p:spPr>
          <a:xfrm flipH="1" rot="10800000">
            <a:off x="5372402" y="3844025"/>
            <a:ext cx="14379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4"/>
          <p:cNvSpPr/>
          <p:nvPr/>
        </p:nvSpPr>
        <p:spPr>
          <a:xfrm>
            <a:off x="6810206" y="3684608"/>
            <a:ext cx="883200" cy="3294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195750" y="4511850"/>
            <a:ext cx="8771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</a:rPr>
              <a:t>Cada instancia (sample) viene acompañada de una etiqueta (label).</a:t>
            </a:r>
            <a:endParaRPr b="1" sz="2000">
              <a:solidFill>
                <a:srgbClr val="666666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6534000" y="1285875"/>
            <a:ext cx="24333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Tipo de datos: imágenes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8725" y="2332600"/>
            <a:ext cx="677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f</a:t>
            </a:r>
            <a:r>
              <a:rPr b="1" lang="en" sz="1100">
                <a:solidFill>
                  <a:srgbClr val="666666"/>
                </a:solidFill>
              </a:rPr>
              <a:t>oto01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505575" y="2891850"/>
            <a:ext cx="677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f</a:t>
            </a:r>
            <a:r>
              <a:rPr b="1" lang="en" sz="1100">
                <a:solidFill>
                  <a:srgbClr val="666666"/>
                </a:solidFill>
              </a:rPr>
              <a:t>oto02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2357300" y="3383750"/>
            <a:ext cx="677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f</a:t>
            </a:r>
            <a:r>
              <a:rPr b="1" lang="en" sz="1100">
                <a:solidFill>
                  <a:srgbClr val="666666"/>
                </a:solidFill>
              </a:rPr>
              <a:t>oto03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3107600" y="4075675"/>
            <a:ext cx="677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f</a:t>
            </a:r>
            <a:r>
              <a:rPr b="1" lang="en" sz="1100">
                <a:solidFill>
                  <a:srgbClr val="666666"/>
                </a:solidFill>
              </a:rPr>
              <a:t>oto04</a:t>
            </a:r>
            <a:endParaRPr b="1" sz="1100">
              <a:solidFill>
                <a:srgbClr val="666666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9603" y="2370175"/>
            <a:ext cx="315975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7167" y="2929425"/>
            <a:ext cx="327834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36077" y="3354039"/>
            <a:ext cx="353275" cy="2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7445" y="4047750"/>
            <a:ext cx="427781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61451" y="3714652"/>
            <a:ext cx="327825" cy="26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9487" y="1675350"/>
            <a:ext cx="279791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85452" y="2284785"/>
            <a:ext cx="279800" cy="2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93813" y="3030348"/>
            <a:ext cx="315975" cy="26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Tipos de Aprendizaje: Supervisado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425" y="1500123"/>
            <a:ext cx="2314991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75" y="2544761"/>
            <a:ext cx="2612870" cy="9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913" y="3733549"/>
            <a:ext cx="2467724" cy="9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326750" y="2481850"/>
            <a:ext cx="936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paciente01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922925" y="3593000"/>
            <a:ext cx="936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paciente02</a:t>
            </a:r>
            <a:endParaRPr b="1" sz="1100">
              <a:solidFill>
                <a:srgbClr val="666666"/>
              </a:solidFill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3383775" y="4647525"/>
            <a:ext cx="936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</a:rPr>
              <a:t>paciente03</a:t>
            </a:r>
            <a:endParaRPr b="1" sz="1100">
              <a:solidFill>
                <a:srgbClr val="666666"/>
              </a:solidFill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 flipH="1" rot="10800000">
            <a:off x="3259423" y="1940243"/>
            <a:ext cx="1049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5"/>
          <p:cNvSpPr/>
          <p:nvPr/>
        </p:nvSpPr>
        <p:spPr>
          <a:xfrm>
            <a:off x="4308825" y="1776600"/>
            <a:ext cx="1734900" cy="3294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SANO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" name="Google Shape;246;p25"/>
          <p:cNvCxnSpPr/>
          <p:nvPr/>
        </p:nvCxnSpPr>
        <p:spPr>
          <a:xfrm>
            <a:off x="5221150" y="3065992"/>
            <a:ext cx="11856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5"/>
          <p:cNvSpPr/>
          <p:nvPr/>
        </p:nvSpPr>
        <p:spPr>
          <a:xfrm>
            <a:off x="6436624" y="2902350"/>
            <a:ext cx="1052100" cy="3294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CANCER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 flipH="1" rot="10800000">
            <a:off x="6379175" y="4196092"/>
            <a:ext cx="11670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5"/>
          <p:cNvSpPr/>
          <p:nvPr/>
        </p:nvSpPr>
        <p:spPr>
          <a:xfrm>
            <a:off x="7546174" y="4032300"/>
            <a:ext cx="1052100" cy="3294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CANCER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7013250" y="1274600"/>
            <a:ext cx="1995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Tipo de datos: ADN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103" y="2519425"/>
            <a:ext cx="315975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5667" y="3699700"/>
            <a:ext cx="327834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827" y="4805289"/>
            <a:ext cx="353275" cy="2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5462" y="1820925"/>
            <a:ext cx="279791" cy="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0952" y="2949410"/>
            <a:ext cx="279800" cy="23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6788" y="4057685"/>
            <a:ext cx="315975" cy="26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360950" y="205975"/>
            <a:ext cx="85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Tipos de Aprendizaje: No supervisado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381600" y="4274950"/>
            <a:ext cx="8380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</a:rPr>
              <a:t>Cada instancia (sample) no posee etiqueta (izq). Los modelos a aplicar buscan encontrar estructuras implícitas en los datos (ej. clusters)</a:t>
            </a:r>
            <a:endParaRPr b="1" sz="1900">
              <a:solidFill>
                <a:srgbClr val="666666"/>
              </a:solidFill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0" y="1342275"/>
            <a:ext cx="4310018" cy="2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918" y="1355225"/>
            <a:ext cx="4271937" cy="29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¿quién esta manija?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172" y="1181950"/>
            <a:ext cx="5139665" cy="39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360950" y="205975"/>
            <a:ext cx="85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Supervisado vs No supervisado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 b="0" l="0" r="0" t="13807"/>
          <a:stretch/>
        </p:blipFill>
        <p:spPr>
          <a:xfrm>
            <a:off x="152400" y="1353550"/>
            <a:ext cx="8735927" cy="36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Tipos de Datos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741450" y="1437750"/>
            <a:ext cx="7661100" cy="3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Estructurados / tabulares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Imàgenes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Grafos-redes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Natural (texto)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Audio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Formato de los datos 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2637600" y="1377000"/>
            <a:ext cx="3868800" cy="3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.csv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○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.xlsx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■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.txt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●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.tsv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69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Font typeface="Helvetica Neue"/>
              <a:buChar char="○"/>
            </a:pPr>
            <a:r>
              <a:rPr lang="en" sz="3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.jpeg</a:t>
            </a:r>
            <a:endParaRPr sz="3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Tipos de Datos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8"/>
            <a:ext cx="3260506" cy="37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556" y="1215775"/>
            <a:ext cx="2992803" cy="2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9008" y="1215775"/>
            <a:ext cx="2126799" cy="21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9550" y="3494975"/>
            <a:ext cx="5246250" cy="14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Science Workflow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000" y="1227049"/>
            <a:ext cx="4382000" cy="38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6543600" y="4389675"/>
            <a:ext cx="2143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*Development Workflows for Data Scientists</a:t>
            </a:r>
            <a:endParaRPr sz="800"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Science Workflow: get the data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97" y="1793876"/>
            <a:ext cx="3058052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475" y="1793863"/>
            <a:ext cx="36576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 rotWithShape="1">
          <a:blip r:embed="rId5">
            <a:alphaModFix/>
          </a:blip>
          <a:srcRect b="33620" l="7360" r="7343" t="0"/>
          <a:stretch/>
        </p:blipFill>
        <p:spPr>
          <a:xfrm>
            <a:off x="310500" y="3386350"/>
            <a:ext cx="2679750" cy="10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375" y="3478013"/>
            <a:ext cx="5783799" cy="9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Science Workflow: Explore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303750" y="2891200"/>
            <a:ext cx="4644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endParaRPr b="1" sz="2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303750" y="1263900"/>
            <a:ext cx="4644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Pre-processing</a:t>
            </a:r>
            <a:endParaRPr b="1" sz="2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398250" y="1940300"/>
            <a:ext cx="4644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 samples with NaNs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 features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398250" y="3546200"/>
            <a:ext cx="8498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 estadìsticas descriptivas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Quitar outliers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Visualizar con Bar-plots, Box-plots, Scatter-plots, Count-plots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Normalizar la data</a:t>
            </a:r>
            <a:endParaRPr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Science Workflow: Model 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125" y="1270400"/>
            <a:ext cx="91440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1C232"/>
                </a:solidFill>
              </a:rPr>
              <a:t>clasificación</a:t>
            </a:r>
            <a:endParaRPr b="1" sz="4800">
              <a:solidFill>
                <a:srgbClr val="F1C23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       </a:t>
            </a:r>
            <a:r>
              <a:rPr b="1" lang="en" sz="4800"/>
              <a:t>regresión</a:t>
            </a:r>
            <a:endParaRPr b="1" sz="4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 				 </a:t>
            </a:r>
            <a:r>
              <a:rPr b="1" lang="en" sz="3500">
                <a:solidFill>
                  <a:srgbClr val="6AA84F"/>
                </a:solidFill>
              </a:rPr>
              <a:t>Reducción de dimensionalidad</a:t>
            </a:r>
            <a:endParaRPr b="1" sz="3500">
              <a:solidFill>
                <a:srgbClr val="6AA84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CC0000"/>
                </a:solidFill>
              </a:rPr>
              <a:t>                        Detección de anomalías</a:t>
            </a:r>
            <a:r>
              <a:rPr b="1" lang="en" sz="4800">
                <a:solidFill>
                  <a:srgbClr val="6AA84F"/>
                </a:solidFill>
              </a:rPr>
              <a:t>		         </a:t>
            </a:r>
            <a:r>
              <a:rPr b="1" lang="en" sz="4800">
                <a:solidFill>
                  <a:srgbClr val="C27BA0"/>
                </a:solidFill>
              </a:rPr>
              <a:t>clustering</a:t>
            </a:r>
            <a:endParaRPr b="1" sz="4800">
              <a:solidFill>
                <a:srgbClr val="C27BA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27BA0"/>
                </a:solidFill>
              </a:rPr>
              <a:t>						</a:t>
            </a:r>
            <a:endParaRPr b="1" sz="48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C27BA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					                </a:t>
            </a:r>
            <a:endParaRPr b="1" sz="4800">
              <a:solidFill>
                <a:srgbClr val="0000FF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					                  </a:t>
            </a:r>
            <a:endParaRPr b="1"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Tecnologías que utilizaremos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0" l="10940" r="6734" t="0"/>
          <a:stretch/>
        </p:blipFill>
        <p:spPr>
          <a:xfrm>
            <a:off x="182400" y="1587900"/>
            <a:ext cx="2809800" cy="11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49" y="3895248"/>
            <a:ext cx="1650427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38" y="3895250"/>
            <a:ext cx="2772717" cy="5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516" y="4612450"/>
            <a:ext cx="1212288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0873" y="4612460"/>
            <a:ext cx="1695650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7150" y="3939387"/>
            <a:ext cx="2009649" cy="4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7825" y="1409950"/>
            <a:ext cx="2305700" cy="11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6250" y="1243750"/>
            <a:ext cx="144192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/>
          <p:nvPr/>
        </p:nvSpPr>
        <p:spPr>
          <a:xfrm>
            <a:off x="130200" y="3265275"/>
            <a:ext cx="21993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Librerias:</a:t>
            </a:r>
            <a:endParaRPr b="1" sz="2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Python &lt;&gt; Anaconda &lt;&gt; Jupyter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00" y="1600000"/>
            <a:ext cx="2677850" cy="9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587" y="3595550"/>
            <a:ext cx="1239425" cy="1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125" y="2687650"/>
            <a:ext cx="1937250" cy="968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6"/>
          <p:cNvCxnSpPr>
            <a:stCxn id="348" idx="2"/>
            <a:endCxn id="350" idx="1"/>
          </p:cNvCxnSpPr>
          <p:nvPr/>
        </p:nvCxnSpPr>
        <p:spPr>
          <a:xfrm>
            <a:off x="1593625" y="2504500"/>
            <a:ext cx="2043600" cy="66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6"/>
          <p:cNvCxnSpPr>
            <a:endCxn id="349" idx="1"/>
          </p:cNvCxnSpPr>
          <p:nvPr/>
        </p:nvCxnSpPr>
        <p:spPr>
          <a:xfrm>
            <a:off x="5757687" y="3746338"/>
            <a:ext cx="1632900" cy="49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/>
        </p:nvSpPr>
        <p:spPr>
          <a:xfrm>
            <a:off x="6659000" y="19403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agenda_clase00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457200" y="1251900"/>
            <a:ext cx="81876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Consignas de la materia, </a:t>
            </a: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equipo docente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Features, samples, the curse of dimensionality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Aprendizaje, Supervisado vs No Supervisado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Datos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 de los datos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Workflow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Primeras prácticas con Python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Importar Datos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Preprocesamiento de los datos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Visualización de los datos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Numpy vs Pandas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27" y="1801489"/>
            <a:ext cx="2282286" cy="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25" y="1857995"/>
            <a:ext cx="3291776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457200" y="3111950"/>
            <a:ext cx="39336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Calculo con matrices</a:t>
            </a:r>
            <a:endParaRPr sz="1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admite nombres en cols</a:t>
            </a:r>
            <a:endParaRPr sz="1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admite nombres en filas</a:t>
            </a:r>
            <a:endParaRPr sz="1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Diversidad en aplicaciones de </a:t>
            </a:r>
            <a:r>
              <a:rPr lang="en" sz="15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cálculo</a:t>
            </a:r>
            <a:endParaRPr sz="1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5176800" y="3186200"/>
            <a:ext cx="35100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Gestor de datasets en Dataframes (DFs)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Admite nombre de columnas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Admite nombre de filas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Diversas funciones sobre DFs.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Dataframe</a:t>
            </a:r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50" y="1201303"/>
            <a:ext cx="8518902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variables en Python</a:t>
            </a:r>
            <a:endParaRPr/>
          </a:p>
        </p:txBody>
      </p:sp>
      <p:pic>
        <p:nvPicPr>
          <p:cNvPr id="373" name="Google Shape;373;p39"/>
          <p:cNvPicPr preferRelativeResize="0"/>
          <p:nvPr/>
        </p:nvPicPr>
        <p:blipFill rotWithShape="1">
          <a:blip r:embed="rId3">
            <a:alphaModFix/>
          </a:blip>
          <a:srcRect b="16384" l="8960" r="8836" t="16545"/>
          <a:stretch/>
        </p:blipFill>
        <p:spPr>
          <a:xfrm>
            <a:off x="136213" y="1191075"/>
            <a:ext cx="5788024" cy="3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9"/>
          <p:cNvSpPr txBox="1"/>
          <p:nvPr/>
        </p:nvSpPr>
        <p:spPr>
          <a:xfrm>
            <a:off x="6004375" y="2067875"/>
            <a:ext cx="29232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Integer</a:t>
            </a:r>
            <a:endParaRPr b="1"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Float</a:t>
            </a:r>
            <a:endParaRPr b="1"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Boolean</a:t>
            </a:r>
            <a:endParaRPr b="1"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String</a:t>
            </a:r>
            <a:endParaRPr b="1"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Numpy Array (1,5)</a:t>
            </a:r>
            <a:endParaRPr b="1"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="1" lang="en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Numpy Array (2,3)</a:t>
            </a:r>
            <a:endParaRPr b="1"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A agarrar la PyLA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338" y="1208553"/>
            <a:ext cx="3775323" cy="37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Import libraries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b="13590" l="0" r="0" t="12825"/>
          <a:stretch/>
        </p:blipFill>
        <p:spPr>
          <a:xfrm>
            <a:off x="755975" y="1232225"/>
            <a:ext cx="7632051" cy="38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b="0" l="2610" r="2449" t="0"/>
          <a:stretch/>
        </p:blipFill>
        <p:spPr>
          <a:xfrm>
            <a:off x="35425" y="1859175"/>
            <a:ext cx="9060176" cy="1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Capitulo_01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00" y="1204478"/>
            <a:ext cx="4319590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Preproc. + EDA con data de subtes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638" y="1188778"/>
            <a:ext cx="5076726" cy="37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Docentes Cluster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b="28897" l="45914" r="28462" t="30269"/>
          <a:stretch/>
        </p:blipFill>
        <p:spPr>
          <a:xfrm>
            <a:off x="6447112" y="1379825"/>
            <a:ext cx="1449277" cy="154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1"/>
          <p:cNvPicPr preferRelativeResize="0"/>
          <p:nvPr/>
        </p:nvPicPr>
        <p:blipFill rotWithShape="1">
          <a:blip r:embed="rId4">
            <a:alphaModFix/>
          </a:blip>
          <a:srcRect b="27014" l="6831" r="63231" t="33467"/>
          <a:stretch/>
        </p:blipFill>
        <p:spPr>
          <a:xfrm>
            <a:off x="1628563" y="1456375"/>
            <a:ext cx="1697926" cy="14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/>
        </p:nvSpPr>
        <p:spPr>
          <a:xfrm>
            <a:off x="5363800" y="3237900"/>
            <a:ext cx="36159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Agustin Velazquez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Analytics Developer</a:t>
            </a: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AlixPartners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OSS (UTN-UTT)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Ingeniero Industrial UTN BA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" name="Google Shape;61;p11"/>
          <p:cNvSpPr txBox="1"/>
          <p:nvPr/>
        </p:nvSpPr>
        <p:spPr>
          <a:xfrm>
            <a:off x="394025" y="3237900"/>
            <a:ext cx="41670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Martin Palazzo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Investigador Data Science Instituto Max Planck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Docente Inv. Op. UTN BA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Miembro del World Economic Forum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Doctorado en curso UTN-UTT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OSS (UTN-UTT)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Ingeniero Industrial UTN BA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Miembros Cluster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353075" y="3237900"/>
            <a:ext cx="27138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Sebastian Pinto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Docente UTN Cooperativismo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Consejero depto. Industrial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OSS (UTN-UTT)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Ingeniero Industrial UTN BA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617063" y="3237900"/>
            <a:ext cx="32577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Matias Callara</a:t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 Roche (CH)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Doctorado en Data Science (Francia)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OSS (UTN-UTT)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Ingeniero Industrial UTN BA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100" y="1379825"/>
            <a:ext cx="1541626" cy="15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"/>
          <p:cNvPicPr preferRelativeResize="0"/>
          <p:nvPr/>
        </p:nvPicPr>
        <p:blipFill rotWithShape="1">
          <a:blip r:embed="rId4">
            <a:alphaModFix/>
          </a:blip>
          <a:srcRect b="43435" l="48580" r="29346" t="25787"/>
          <a:stretch/>
        </p:blipFill>
        <p:spPr>
          <a:xfrm>
            <a:off x="5882325" y="1379825"/>
            <a:ext cx="1655300" cy="15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Cluster online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00" y="1615525"/>
            <a:ext cx="782975" cy="7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588" y="2505425"/>
            <a:ext cx="782975" cy="7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021" y="3512200"/>
            <a:ext cx="816150" cy="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/>
        </p:nvSpPr>
        <p:spPr>
          <a:xfrm>
            <a:off x="3488775" y="1815163"/>
            <a:ext cx="4067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clusteraigroup@gmail.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com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488775" y="2737550"/>
            <a:ext cx="4312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facebook.com/clusterai/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488775" y="3728425"/>
            <a:ext cx="3499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twitter.com/clusterai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Estructura del curso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1727686" y="1287675"/>
            <a:ext cx="1813800" cy="1157400"/>
          </a:xfrm>
          <a:prstGeom prst="chevron">
            <a:avLst>
              <a:gd fmla="val 18146" name="adj"/>
            </a:avLst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3541441" y="1287675"/>
            <a:ext cx="1869900" cy="1157400"/>
          </a:xfrm>
          <a:prstGeom prst="chevron">
            <a:avLst>
              <a:gd fmla="val 18146" name="adj"/>
            </a:avLst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Aprendizaje Supervisado: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Modelos de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clasificación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regresión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5369575" y="1287675"/>
            <a:ext cx="1531500" cy="1157400"/>
          </a:xfrm>
          <a:prstGeom prst="chevron">
            <a:avLst>
              <a:gd fmla="val 18146" name="adj"/>
            </a:avLst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Reducciòn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dim.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6901075" y="1287675"/>
            <a:ext cx="1467900" cy="1157400"/>
          </a:xfrm>
          <a:prstGeom prst="chevron">
            <a:avLst>
              <a:gd fmla="val 18146" name="adj"/>
            </a:avLst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Aprendizaje No supervisado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2245817" y="2594225"/>
            <a:ext cx="1861500" cy="1114500"/>
          </a:xfrm>
          <a:prstGeom prst="chevron">
            <a:avLst>
              <a:gd fmla="val 18146" name="adj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Análisis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sentimiento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4107375" y="2594225"/>
            <a:ext cx="2051100" cy="1114500"/>
          </a:xfrm>
          <a:prstGeom prst="chevron">
            <a:avLst>
              <a:gd fmla="val 18146" name="adj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Collaboratory Filtering (sistemas de recomendaciòn)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231663" y="1287675"/>
            <a:ext cx="1531500" cy="1157400"/>
          </a:xfrm>
          <a:prstGeom prst="homePlate">
            <a:avLst>
              <a:gd fmla="val 22212" name="adj"/>
            </a:avLst>
          </a:prstGeom>
          <a:solidFill>
            <a:srgbClr val="134F5C"/>
          </a:solidFill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Estructurados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2282775" y="3879325"/>
            <a:ext cx="1971000" cy="1114500"/>
          </a:xfrm>
          <a:prstGeom prst="chevron">
            <a:avLst>
              <a:gd fmla="val 18146" name="adj"/>
            </a:avLst>
          </a:prstGeom>
          <a:solidFill>
            <a:srgbClr val="85200C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Neuronales Convolucionales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31679" y="2572775"/>
            <a:ext cx="2051100" cy="1157400"/>
          </a:xfrm>
          <a:prstGeom prst="homePlate">
            <a:avLst>
              <a:gd fmla="val 22212" name="adj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Procesamiento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(NLP)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31679" y="3857875"/>
            <a:ext cx="2051100" cy="1157400"/>
          </a:xfrm>
          <a:prstGeom prst="homePlate">
            <a:avLst>
              <a:gd fmla="val 22212" name="adj"/>
            </a:avLst>
          </a:prstGeom>
          <a:solidFill>
            <a:srgbClr val="85200C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Procesamiento de imàgenes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Requisitos de aprobaciòn</a:t>
            </a:r>
            <a:endParaRPr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18950" y="1360525"/>
            <a:ext cx="77061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rgbClr val="666666"/>
                </a:solidFill>
              </a:rPr>
              <a:t>17 de Noviembre</a:t>
            </a:r>
            <a:endParaRPr b="1" sz="2600" u="sng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Entrega de trabajo </a:t>
            </a:r>
            <a:r>
              <a:rPr lang="en" sz="2200">
                <a:solidFill>
                  <a:srgbClr val="666666"/>
                </a:solidFill>
              </a:rPr>
              <a:t>práctico integral</a:t>
            </a:r>
            <a:r>
              <a:rPr lang="en" sz="2200">
                <a:solidFill>
                  <a:srgbClr val="666666"/>
                </a:solidFill>
              </a:rPr>
              <a:t>. Consiste en un Jupyter Notebook realizando un Data Science Workflow:</a:t>
            </a:r>
            <a:endParaRPr sz="2200">
              <a:solidFill>
                <a:srgbClr val="666666"/>
              </a:solidFill>
            </a:endParaRPr>
          </a:p>
          <a:p>
            <a:pPr indent="-36830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Char char="●"/>
            </a:pPr>
            <a:r>
              <a:rPr lang="en" sz="2200">
                <a:solidFill>
                  <a:srgbClr val="666666"/>
                </a:solidFill>
              </a:rPr>
              <a:t>Análisis</a:t>
            </a:r>
            <a:r>
              <a:rPr lang="en" sz="2200">
                <a:solidFill>
                  <a:srgbClr val="666666"/>
                </a:solidFill>
              </a:rPr>
              <a:t> exploratorio de datos</a:t>
            </a:r>
            <a:endParaRPr sz="2200">
              <a:solidFill>
                <a:srgbClr val="666666"/>
              </a:solidFill>
            </a:endParaRPr>
          </a:p>
          <a:p>
            <a:pPr indent="-36830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Char char="●"/>
            </a:pPr>
            <a:r>
              <a:rPr lang="en" sz="2200">
                <a:solidFill>
                  <a:srgbClr val="666666"/>
                </a:solidFill>
              </a:rPr>
              <a:t>Aunque sea un modelo de aprendizaje</a:t>
            </a:r>
            <a:endParaRPr sz="2200">
              <a:solidFill>
                <a:srgbClr val="666666"/>
              </a:solidFill>
            </a:endParaRPr>
          </a:p>
          <a:p>
            <a:pPr indent="-368300" lvl="1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Char char="○"/>
            </a:pPr>
            <a:r>
              <a:rPr lang="en" sz="2200">
                <a:solidFill>
                  <a:srgbClr val="666666"/>
                </a:solidFill>
              </a:rPr>
              <a:t>Aprendizaje supervisado</a:t>
            </a:r>
            <a:endParaRPr sz="2200">
              <a:solidFill>
                <a:srgbClr val="666666"/>
              </a:solidFill>
            </a:endParaRPr>
          </a:p>
          <a:p>
            <a:pPr indent="-368300" lvl="1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Char char="○"/>
            </a:pPr>
            <a:r>
              <a:rPr lang="en" sz="2200">
                <a:solidFill>
                  <a:srgbClr val="666666"/>
                </a:solidFill>
              </a:rPr>
              <a:t>Aprendizaje no supervisado</a:t>
            </a:r>
            <a:endParaRPr sz="2200">
              <a:solidFill>
                <a:srgbClr val="666666"/>
              </a:solidFill>
            </a:endParaRPr>
          </a:p>
          <a:p>
            <a:pPr indent="-368300" lvl="1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Char char="○"/>
            </a:pPr>
            <a:r>
              <a:rPr lang="en" sz="2200">
                <a:solidFill>
                  <a:srgbClr val="666666"/>
                </a:solidFill>
              </a:rPr>
              <a:t>Reducciòn de dimensionalidad</a:t>
            </a:r>
            <a:endParaRPr sz="2200">
              <a:solidFill>
                <a:srgbClr val="666666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machine learning in a nutshell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48950" y="2174750"/>
            <a:ext cx="8846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aprender y construir modelos  desde los datos</a:t>
            </a:r>
            <a:endParaRPr b="1"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